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5" r:id="rId4"/>
    <p:sldId id="263" r:id="rId5"/>
    <p:sldId id="258" r:id="rId6"/>
    <p:sldId id="276" r:id="rId7"/>
    <p:sldId id="261" r:id="rId8"/>
    <p:sldId id="267" r:id="rId9"/>
    <p:sldId id="277" r:id="rId10"/>
    <p:sldId id="262" r:id="rId11"/>
    <p:sldId id="265" r:id="rId12"/>
    <p:sldId id="270" r:id="rId13"/>
    <p:sldId id="271" r:id="rId14"/>
    <p:sldId id="274" r:id="rId15"/>
    <p:sldId id="273" r:id="rId16"/>
    <p:sldId id="272" r:id="rId17"/>
    <p:sldId id="269" r:id="rId18"/>
    <p:sldId id="278" r:id="rId19"/>
    <p:sldId id="268" r:id="rId20"/>
    <p:sldId id="266" r:id="rId21"/>
    <p:sldId id="264" r:id="rId22"/>
    <p:sldId id="279" r:id="rId23"/>
    <p:sldId id="259" r:id="rId24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AwQireem0xLh2FAq1dVx/Kx/+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[CONTRATOS.xlsx]Hoja5!TablaDinámica4</c:name>
    <c:fmtId val="1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ACTIVOS</a:t>
            </a:r>
            <a:r>
              <a:rPr lang="en-US" baseline="0"/>
              <a:t>: 746</a:t>
            </a:r>
          </a:p>
          <a:p>
            <a:pPr>
              <a:defRPr/>
            </a:pPr>
            <a:r>
              <a:rPr lang="en-US" baseline="0"/>
              <a:t>ACTUALIZADOS: 274</a:t>
            </a:r>
          </a:p>
          <a:p>
            <a:pPr>
              <a:defRPr/>
            </a:pPr>
            <a:r>
              <a:rPr lang="en-US" baseline="0"/>
              <a:t>DESACTUALIZADOS: 472</a:t>
            </a:r>
            <a:endParaRPr lang="en-US"/>
          </a:p>
        </c:rich>
      </c:tx>
      <c:layout>
        <c:manualLayout>
          <c:xMode val="edge"/>
          <c:yMode val="edge"/>
          <c:x val="0.34454793770585412"/>
          <c:y val="9.149970944283626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Hoja5!$B$3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C-407A-9227-EBB6CA0BFE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C-407A-9227-EBB6CA0BFE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Hoja5!$A$4:$A$6</c:f>
              <c:strCache>
                <c:ptCount val="2"/>
                <c:pt idx="0">
                  <c:v>ACTUALIZADOS</c:v>
                </c:pt>
                <c:pt idx="1">
                  <c:v>DESACTUALIZADOS</c:v>
                </c:pt>
              </c:strCache>
            </c:strRef>
          </c:cat>
          <c:val>
            <c:numRef>
              <c:f>Hoja5!$B$4:$B$6</c:f>
              <c:numCache>
                <c:formatCode>General</c:formatCode>
                <c:ptCount val="2"/>
                <c:pt idx="0">
                  <c:v>274</c:v>
                </c:pt>
                <c:pt idx="1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6C-407A-9227-EBB6CA0BF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EEF18F7E-AE4E-B2CA-79F1-E5A5C7068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C9BA7432-D654-F7A5-3742-58747F8C4C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D4E6C79F-1A7B-6A21-4410-574CDAF1A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84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C2F1BBE3-868A-D8E9-1BDD-D90B2B3E7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4F853BB7-B69A-3E2E-3D86-6F0456136E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B3B99F8A-3709-E0CD-551B-4F6D1EAF45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8269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A9467F66-2F49-1CBE-1BDE-0E34E9F16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87D6259C-724D-1B3B-FD95-9A6BA4F0DE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A4098430-A607-8C60-9F9D-F57BA83A44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915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DCF8B9D1-6C49-18C0-74A1-A11B5138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208CCC44-A7D8-4DE5-D951-228279DB3C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18EFDF2C-8593-0A4F-87D3-C11AEC0A01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526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22D94E59-707B-DA06-B82B-0F66E2FCB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D7070B23-7228-6FC3-2FD8-DEBAF31A17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E5CF4F19-FD06-F5A6-F0CF-66F0D3FAF7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393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74446A4D-4E9A-8F89-7D49-EE439E849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49C41BBB-C1C6-842E-B6F2-28D28CF40F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E6CD8BC7-B445-E989-1B72-B4BC8DDDEC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155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557F1C49-CF08-6510-E160-391183CE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68E472B7-D143-7810-0ECB-12FCA809E0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F12755F2-36B4-8C37-5723-2297C8D4AA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678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BBA653EB-6019-2898-2D1D-779C02D80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1780FFF6-17E4-56E4-13A6-1F92AAC5E9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EDE7513E-BCB9-54CD-B43B-8EC4BF2421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84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8C22A0B9-13E3-5A12-7D0B-295C8B8C0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6D129B60-EDCD-5A6E-EE8C-9402063A91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656C9541-0DFF-D699-ABA2-61C81E79CE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234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62A8B01F-D044-823F-37D8-ABA8698B1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4A8F3035-BC4A-DC37-FF78-9CA1DECB2E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C987A725-9715-0586-0C9B-F67076B2C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891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B9D6459E-0A39-9F1F-2D46-A369698F3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8044797A-9625-0D9A-F77A-CB47C814D3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189C2103-5078-6988-DB5A-F46E3A1597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487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0A534A24-5E88-41E0-A72B-CA14B30A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9354B930-EDD4-C6C8-F649-4401E4213D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A2B00DCB-C9F3-FACE-04CF-04FCA9AAC9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3809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DFB48DB8-BF6D-E1F8-0DC9-AADC66EF3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F9B7A51A-E355-506F-4F9E-6523881601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238577D6-DC78-3E92-8A51-F17B57A69C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7638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B578B54E-8D6C-5A35-8340-24912382C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9F01EBFC-8C9B-4337-67CA-F3E11FF225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2783069D-8B89-1262-438C-4E8A935A82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02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DFD249F0-9A9D-FB9B-943A-AA7048EEB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4453ABA1-6A1A-0CB7-0256-DE3C970905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A65AEFF8-1061-785F-25AB-BB608A42D7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968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CFFD85A9-ABE4-73AC-8EFC-EC485AA5F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87E93949-31C3-F59B-8FB9-EE38A3D0C6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C673F069-CCF9-5CA1-4E28-EA273E0375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020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33F42783-098D-951E-4DB1-68CC82688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B9F6AC15-B92F-14E2-7A0D-6BEC48C731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B91D7620-8E8B-3D14-31CF-2DC1C560D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57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DF1DB16A-E850-8B65-5CC5-3B634DE8B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0922C992-01A6-D5C9-D8B6-C2930A7975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D85D8873-9009-327C-18F9-38EE199C42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3774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9C891449-2693-4695-AF2A-4D9D9F9E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0A316D59-B5CB-4E92-F6EF-64960A55CA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>
            <a:extLst>
              <a:ext uri="{FF2B5EF4-FFF2-40B4-BE49-F238E27FC236}">
                <a16:creationId xmlns:a16="http://schemas.microsoft.com/office/drawing/2014/main" id="{E1AB7692-9450-610D-312B-0C2E8D487E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12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5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41.png"/><Relationship Id="rId5" Type="http://schemas.openxmlformats.org/officeDocument/2006/relationships/image" Target="../media/image35.jpg"/><Relationship Id="rId10" Type="http://schemas.openxmlformats.org/officeDocument/2006/relationships/image" Target="../media/image40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5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10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5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8.png"/><Relationship Id="rId9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8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.jpg"/><Relationship Id="rId7" Type="http://schemas.openxmlformats.org/officeDocument/2006/relationships/image" Target="../media/image6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6849" y="3334200"/>
            <a:ext cx="4238297" cy="2270727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l="18764" t="20741" r="18148" b="19135"/>
          <a:stretch/>
        </p:blipFill>
        <p:spPr>
          <a:xfrm>
            <a:off x="8072200" y="5931075"/>
            <a:ext cx="849200" cy="8093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329175"/>
            <a:ext cx="12192000" cy="2392200"/>
          </a:xfrm>
          <a:prstGeom prst="roundRect">
            <a:avLst>
              <a:gd name="adj" fmla="val 1048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t="27406" b="31606"/>
          <a:stretch/>
        </p:blipFill>
        <p:spPr>
          <a:xfrm>
            <a:off x="4123267" y="329178"/>
            <a:ext cx="4185966" cy="2163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0CF5CC56-7465-2187-8227-BFFCDC476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179CA4C6-D2B7-8E97-976E-FC2045B83778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16F75E8C-8667-1A03-0D6D-1DBEEC911A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7;p30">
            <a:extLst>
              <a:ext uri="{FF2B5EF4-FFF2-40B4-BE49-F238E27FC236}">
                <a16:creationId xmlns:a16="http://schemas.microsoft.com/office/drawing/2014/main" id="{BFCE915E-DCC7-4F99-72F9-B2C91FC8F244}"/>
              </a:ext>
            </a:extLst>
          </p:cNvPr>
          <p:cNvSpPr txBox="1"/>
          <p:nvPr/>
        </p:nvSpPr>
        <p:spPr>
          <a:xfrm>
            <a:off x="3429398" y="1428732"/>
            <a:ext cx="53332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RECUPERACION DE CARTERA </a:t>
            </a:r>
            <a:endParaRPr sz="1800" b="1" i="0" u="none" strike="noStrike" cap="none" dirty="0">
              <a:solidFill>
                <a:srgbClr val="54813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 descr="Gráfico, Gráfico de embudo&#10;&#10;Descripción generada automáticamente">
            <a:extLst>
              <a:ext uri="{FF2B5EF4-FFF2-40B4-BE49-F238E27FC236}">
                <a16:creationId xmlns:a16="http://schemas.microsoft.com/office/drawing/2014/main" id="{309E77E5-3C47-1699-0739-9E82DF9DD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73" y="1776612"/>
            <a:ext cx="9122389" cy="42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7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B06AA43B-0A71-D383-4E4F-EDE17A315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DF34D364-59BE-C28D-8FCD-7CDE378F6CD4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C1BB97B8-EC53-F1EB-317F-FBA776BBA6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7;p7">
            <a:extLst>
              <a:ext uri="{FF2B5EF4-FFF2-40B4-BE49-F238E27FC236}">
                <a16:creationId xmlns:a16="http://schemas.microsoft.com/office/drawing/2014/main" id="{0E49163C-E572-BC0D-A04C-D81FD16DC6E0}"/>
              </a:ext>
            </a:extLst>
          </p:cNvPr>
          <p:cNvSpPr txBox="1"/>
          <p:nvPr/>
        </p:nvSpPr>
        <p:spPr>
          <a:xfrm>
            <a:off x="4855047" y="1428732"/>
            <a:ext cx="32568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DESARROLLO EJEMPLAR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DF8BB6-E333-4AC7-5128-B041E5BE8BFA}"/>
              </a:ext>
            </a:extLst>
          </p:cNvPr>
          <p:cNvSpPr txBox="1"/>
          <p:nvPr/>
        </p:nvSpPr>
        <p:spPr>
          <a:xfrm>
            <a:off x="2728863" y="2010555"/>
            <a:ext cx="7509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b="1" i="0" u="none" strike="noStrike" cap="none" dirty="0">
                <a:solidFill>
                  <a:srgbClr val="54813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Objetivo Específico: </a:t>
            </a:r>
            <a:r>
              <a:rPr lang="es-E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Adecuar los bienes inmuebles para un optimo servicio a los grupos de valores y a la ciudadanía en general </a:t>
            </a:r>
            <a:endParaRPr lang="es-ES" sz="105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91C684-FC58-EA09-31B7-96325EC633F0}"/>
              </a:ext>
            </a:extLst>
          </p:cNvPr>
          <p:cNvSpPr txBox="1"/>
          <p:nvPr/>
        </p:nvSpPr>
        <p:spPr>
          <a:xfrm>
            <a:off x="824628" y="2543649"/>
            <a:ext cx="1054274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Actividades Realizadas </a:t>
            </a:r>
            <a:endParaRPr lang="es-ES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1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Fumigación Control de Roedores Plaza Central, Auxiliar y Campesina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Fumigación Centro Comercial Villa de Las Palmas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Fumigación Parque de La Factoría y Control de Roedores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Mantenimiento de Cajas de  Trampagrasas Plaza Central Área de Restaurantes y Famas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Mantenimiento de ventiladores, puertas, ajustes de bisagras, cubre candados, mantenimiento general de Plazas de Mercado, Centro Comercial y Parques </a:t>
            </a:r>
          </a:p>
          <a:p>
            <a:pPr marL="285750" indent="-285750" algn="just"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Mantenimiento de Cajas de  Trampagrasas Plaza Auxiliar Área de </a:t>
            </a:r>
            <a:r>
              <a:rPr lang="es-E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Famas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Arreglo de sistema de riego horómetro Parque de la Factoría (cambio de tubería y aspersores- quedó automático)</a:t>
            </a:r>
            <a:endParaRPr lang="es-CO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O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Mantenimiento bomba sumergible de agua parque Obrero</a:t>
            </a:r>
            <a:endParaRPr lang="es-CO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O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Mantenimiento cajas de inspección aguas lluvias Plaza Central de Mercado</a:t>
            </a:r>
            <a:endParaRPr lang="es-CO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O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Mantenimiento Planta eléctrica del Centro Comercial Villa de las Palmas</a:t>
            </a:r>
            <a:endParaRPr lang="es-CO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O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Limpieza, lavado y desinfección de tanques de agua potable Centro Comercial Villa de las Palmas</a:t>
            </a:r>
            <a:endParaRPr lang="es-CO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s-ES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endParaRPr lang="es-CO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85750" indent="-285750" algn="just">
              <a:buSzPts val="1700"/>
              <a:buFont typeface="Arial"/>
              <a:buChar char="•"/>
            </a:pPr>
            <a:endParaRPr lang="es-ES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lang="es-E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22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507E4E9C-E506-C70A-DEA9-FEC9DC47A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F22F792B-555B-EFC3-857B-B64C721861C0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FA9B8AC2-4113-74E9-F7EB-D94D04C994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53;g20e18568cc4_0_29">
            <a:extLst>
              <a:ext uri="{FF2B5EF4-FFF2-40B4-BE49-F238E27FC236}">
                <a16:creationId xmlns:a16="http://schemas.microsoft.com/office/drawing/2014/main" id="{C1807654-E23B-1676-1E50-D557B2E48C4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7761" b="12797"/>
          <a:stretch/>
        </p:blipFill>
        <p:spPr>
          <a:xfrm>
            <a:off x="2923617" y="1226076"/>
            <a:ext cx="1593446" cy="198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5;g20e18568cc4_0_29">
            <a:extLst>
              <a:ext uri="{FF2B5EF4-FFF2-40B4-BE49-F238E27FC236}">
                <a16:creationId xmlns:a16="http://schemas.microsoft.com/office/drawing/2014/main" id="{A5F1093C-F07A-64E0-DCB6-BBEA47D8947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6200000">
            <a:off x="5427467" y="1505726"/>
            <a:ext cx="1983289" cy="162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58;g20e18568cc4_0_29">
            <a:extLst>
              <a:ext uri="{FF2B5EF4-FFF2-40B4-BE49-F238E27FC236}">
                <a16:creationId xmlns:a16="http://schemas.microsoft.com/office/drawing/2014/main" id="{0AAACE7F-0A88-A36E-41BE-04FC7116E1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57644" b="11699"/>
          <a:stretch/>
        </p:blipFill>
        <p:spPr>
          <a:xfrm>
            <a:off x="8321160" y="1226075"/>
            <a:ext cx="1533991" cy="198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6;g20e18568cc4_0_29">
            <a:extLst>
              <a:ext uri="{FF2B5EF4-FFF2-40B4-BE49-F238E27FC236}">
                <a16:creationId xmlns:a16="http://schemas.microsoft.com/office/drawing/2014/main" id="{4F5511F4-C7FE-8E43-F6B6-BF5CC983034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08747" y="3663744"/>
            <a:ext cx="2068268" cy="239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7;g20e18568cc4_0_29">
            <a:extLst>
              <a:ext uri="{FF2B5EF4-FFF2-40B4-BE49-F238E27FC236}">
                <a16:creationId xmlns:a16="http://schemas.microsoft.com/office/drawing/2014/main" id="{74CDC42A-AA0B-7BBC-0FC9-280944CC1B6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28011" y="3801055"/>
            <a:ext cx="1628634" cy="217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4;g20e18568cc4_0_29">
            <a:extLst>
              <a:ext uri="{FF2B5EF4-FFF2-40B4-BE49-F238E27FC236}">
                <a16:creationId xmlns:a16="http://schemas.microsoft.com/office/drawing/2014/main" id="{4E7E21C4-F3AC-74E7-8586-A0C2D12D32A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89483" y="3649607"/>
            <a:ext cx="2068268" cy="2474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67;g20e18568cc4_0_218">
            <a:extLst>
              <a:ext uri="{FF2B5EF4-FFF2-40B4-BE49-F238E27FC236}">
                <a16:creationId xmlns:a16="http://schemas.microsoft.com/office/drawing/2014/main" id="{D2D9AC60-0519-B0E5-6EDE-8A1EE75A09EE}"/>
              </a:ext>
            </a:extLst>
          </p:cNvPr>
          <p:cNvSpPr txBox="1"/>
          <p:nvPr/>
        </p:nvSpPr>
        <p:spPr>
          <a:xfrm>
            <a:off x="4669899" y="754557"/>
            <a:ext cx="353217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EVIDENCIAS FOTOGRÁFICAS</a:t>
            </a:r>
            <a:endParaRPr sz="1800" b="1" i="0" u="none" strike="noStrike" cap="none" dirty="0">
              <a:solidFill>
                <a:srgbClr val="54813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8C7AE7-8393-C013-F37C-D15EDB2274D6}"/>
              </a:ext>
            </a:extLst>
          </p:cNvPr>
          <p:cNvSpPr txBox="1"/>
          <p:nvPr/>
        </p:nvSpPr>
        <p:spPr>
          <a:xfrm>
            <a:off x="2521837" y="3275598"/>
            <a:ext cx="7828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tabLst>
                <a:tab pos="3857625" algn="l"/>
                <a:tab pos="3952875" algn="l"/>
              </a:tabLst>
            </a:pPr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Fumigación Plaza Auxiliar                         Fumigación Centro Comercial	    Fumigación Factoría</a:t>
            </a:r>
            <a:endParaRPr lang="es-CO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4487B10-504B-9A50-4C5E-5DCD7DD2045C}"/>
              </a:ext>
            </a:extLst>
          </p:cNvPr>
          <p:cNvSpPr txBox="1"/>
          <p:nvPr/>
        </p:nvSpPr>
        <p:spPr>
          <a:xfrm>
            <a:off x="1889483" y="6204384"/>
            <a:ext cx="6107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Fumigación Plaza Central	                              Fumigación Restaurantes Plaza Central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9363785-D218-D8D9-AFBC-985FF63E3F3F}"/>
              </a:ext>
            </a:extLst>
          </p:cNvPr>
          <p:cNvSpPr txBox="1"/>
          <p:nvPr/>
        </p:nvSpPr>
        <p:spPr>
          <a:xfrm>
            <a:off x="8434915" y="5994979"/>
            <a:ext cx="182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Trampagrasas Plazas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880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7409796C-2AE6-59B5-D6B7-614347826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D59C27DF-8A5B-EEF2-9E53-C50DE239E64E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AA50D011-52C8-D5C3-7142-E50B1BDC4A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68;g20e18568cc4_0_218">
            <a:extLst>
              <a:ext uri="{FF2B5EF4-FFF2-40B4-BE49-F238E27FC236}">
                <a16:creationId xmlns:a16="http://schemas.microsoft.com/office/drawing/2014/main" id="{6D1D7A8C-F262-7BD1-1DD9-60BED12604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6937" r="-4744" b="36996"/>
          <a:stretch/>
        </p:blipFill>
        <p:spPr>
          <a:xfrm>
            <a:off x="2857301" y="1613378"/>
            <a:ext cx="2924927" cy="164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69;g20e18568cc4_0_218">
            <a:extLst>
              <a:ext uri="{FF2B5EF4-FFF2-40B4-BE49-F238E27FC236}">
                <a16:creationId xmlns:a16="http://schemas.microsoft.com/office/drawing/2014/main" id="{2B9EF143-ED2B-4171-9F00-F8420865121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-2620" t="9281" r="2620" b="9870"/>
          <a:stretch/>
        </p:blipFill>
        <p:spPr>
          <a:xfrm>
            <a:off x="6330699" y="1373833"/>
            <a:ext cx="1763025" cy="219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70;g20e18568cc4_0_218">
            <a:extLst>
              <a:ext uri="{FF2B5EF4-FFF2-40B4-BE49-F238E27FC236}">
                <a16:creationId xmlns:a16="http://schemas.microsoft.com/office/drawing/2014/main" id="{83EC06F5-DA06-9D65-8B4F-1B05E4A967C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0444" r="-947" b="22432"/>
          <a:stretch/>
        </p:blipFill>
        <p:spPr>
          <a:xfrm>
            <a:off x="8891816" y="1416838"/>
            <a:ext cx="1890683" cy="21587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7;g20e18568cc4_0_218">
            <a:extLst>
              <a:ext uri="{FF2B5EF4-FFF2-40B4-BE49-F238E27FC236}">
                <a16:creationId xmlns:a16="http://schemas.microsoft.com/office/drawing/2014/main" id="{56CF9707-267D-EB0B-3D99-AD1529B1CD5C}"/>
              </a:ext>
            </a:extLst>
          </p:cNvPr>
          <p:cNvSpPr txBox="1"/>
          <p:nvPr/>
        </p:nvSpPr>
        <p:spPr>
          <a:xfrm>
            <a:off x="4787775" y="856785"/>
            <a:ext cx="37397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EVIDENCIAS FOTOGRÁFICAS</a:t>
            </a:r>
            <a:endParaRPr sz="1800" b="1" i="0" u="none" strike="noStrike" cap="none" dirty="0">
              <a:solidFill>
                <a:srgbClr val="54813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ADA22C-2C96-B597-E725-BAF93F5AA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501" y="3984760"/>
            <a:ext cx="1447800" cy="19481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D7B22F-F4C2-C4DE-1550-5F4F27D07A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6944" y="4041616"/>
            <a:ext cx="1479423" cy="20164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86B2AE3-4F40-DA36-0B12-249B8A0B87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3260" y="4041616"/>
            <a:ext cx="1580464" cy="20919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11C163-4D99-2225-EE4C-3BE47D8346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7444" y="3727534"/>
            <a:ext cx="1674358" cy="208415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8820FDB-555A-0D10-FC6F-0B6C8164231A}"/>
              </a:ext>
            </a:extLst>
          </p:cNvPr>
          <p:cNvSpPr txBox="1"/>
          <p:nvPr/>
        </p:nvSpPr>
        <p:spPr>
          <a:xfrm>
            <a:off x="5843816" y="361879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Trampagrasas Plazas </a:t>
            </a:r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67EC8C-6811-7C15-6976-E98E86F0F613}"/>
              </a:ext>
            </a:extLst>
          </p:cNvPr>
          <p:cNvSpPr txBox="1"/>
          <p:nvPr/>
        </p:nvSpPr>
        <p:spPr>
          <a:xfrm>
            <a:off x="1652874" y="6058071"/>
            <a:ext cx="10757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</a:t>
            </a:r>
            <a:r>
              <a:rPr lang="es-ES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orómetro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ED394B-7D80-A83C-8D5E-33AABE28D293}"/>
              </a:ext>
            </a:extLst>
          </p:cNvPr>
          <p:cNvSpPr txBox="1"/>
          <p:nvPr/>
        </p:nvSpPr>
        <p:spPr>
          <a:xfrm>
            <a:off x="8552966" y="5904182"/>
            <a:ext cx="304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O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omba sumergible de agua parque Obrero</a:t>
            </a:r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7E8010C-0456-7B68-89E7-66815550DB13}"/>
              </a:ext>
            </a:extLst>
          </p:cNvPr>
          <p:cNvSpPr txBox="1"/>
          <p:nvPr/>
        </p:nvSpPr>
        <p:spPr>
          <a:xfrm>
            <a:off x="6513260" y="6173861"/>
            <a:ext cx="18417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spersores automáticos</a:t>
            </a:r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0E9612-3D66-E36D-795F-D26DFD3CD718}"/>
              </a:ext>
            </a:extLst>
          </p:cNvPr>
          <p:cNvSpPr txBox="1"/>
          <p:nvPr/>
        </p:nvSpPr>
        <p:spPr>
          <a:xfrm>
            <a:off x="3769094" y="6058071"/>
            <a:ext cx="1739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 Narrow" panose="020B0606020202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Cambio de A</a:t>
            </a:r>
            <a:r>
              <a:rPr lang="es-ES" sz="1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spersores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865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E14AE49F-92C5-9615-0F29-42F174522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F79E3F51-1D90-E28F-0731-2BCF61B1C6C8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934BCC94-053D-4020-D858-1C5EC0A4EB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79;g20e18568cc4_0_66">
            <a:extLst>
              <a:ext uri="{FF2B5EF4-FFF2-40B4-BE49-F238E27FC236}">
                <a16:creationId xmlns:a16="http://schemas.microsoft.com/office/drawing/2014/main" id="{5F7D5F6F-582C-95E9-264B-E01C5D736A51}"/>
              </a:ext>
            </a:extLst>
          </p:cNvPr>
          <p:cNvSpPr txBox="1"/>
          <p:nvPr/>
        </p:nvSpPr>
        <p:spPr>
          <a:xfrm>
            <a:off x="4855050" y="1238988"/>
            <a:ext cx="248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VIDA EJEMPLAR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93B05A-7C12-EE1D-E86D-C8DF5281910F}"/>
              </a:ext>
            </a:extLst>
          </p:cNvPr>
          <p:cNvSpPr txBox="1"/>
          <p:nvPr/>
        </p:nvSpPr>
        <p:spPr>
          <a:xfrm>
            <a:off x="2835745" y="1995166"/>
            <a:ext cx="67394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200" b="1" i="0" u="none" strike="noStrike" cap="none" dirty="0">
                <a:solidFill>
                  <a:srgbClr val="548135"/>
                </a:solidFill>
                <a:latin typeface="+mn-lt"/>
                <a:ea typeface="Calibri"/>
                <a:cs typeface="Calibri"/>
                <a:sym typeface="Calibri"/>
              </a:rPr>
              <a:t>Objetivo Específico: </a:t>
            </a:r>
            <a:r>
              <a:rPr lang="es-ES" sz="1200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Fortalecer las  capacidades empresariales de los comerciantes </a:t>
            </a:r>
            <a:endParaRPr lang="es-E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C7867E-AE79-7E9C-1533-741C6CEEB214}"/>
              </a:ext>
            </a:extLst>
          </p:cNvPr>
          <p:cNvSpPr txBox="1"/>
          <p:nvPr/>
        </p:nvSpPr>
        <p:spPr>
          <a:xfrm>
            <a:off x="1193176" y="2813365"/>
            <a:ext cx="96181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Actividades Realizadas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548135"/>
                </a:solidFill>
                <a:latin typeface="+mn-lt"/>
                <a:ea typeface="Calibri"/>
                <a:cs typeface="Calibri"/>
                <a:sym typeface="Calibri"/>
              </a:rPr>
              <a:t>En articulación con la Secretaria de Salud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>
              <a:latin typeface="+mn-l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Dos Capacitación de Manipulación de Alimentos Plazas de Mercado </a:t>
            </a:r>
            <a:endParaRPr lang="es-ES" sz="1200" dirty="0">
              <a:latin typeface="+mn-l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Dos Capacitación de Manipulación de Alimentos Parque la Factoría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200" dirty="0"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Capacitación Manipulación de extintores Personal de Imdesepal, Centro Comercial, Plazas y Conserjes</a:t>
            </a:r>
            <a:endParaRPr lang="es-CO" sz="1200" dirty="0">
              <a:effectLst/>
              <a:latin typeface="+mn-lt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200" dirty="0"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Capacitación manejo de extintores aprovechadores Parque de la Factoría</a:t>
            </a:r>
            <a:endParaRPr lang="es-CO" sz="1200" dirty="0">
              <a:effectLst/>
              <a:latin typeface="+mn-lt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lang="es-E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18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3E8085C2-2298-C4A7-14D2-1534A724E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679A91BC-8F37-2133-60CD-39E1B0426532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6646FB10-D62B-2755-E0E8-6AB2117F11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2;g20e18568cc4_0_229">
            <a:extLst>
              <a:ext uri="{FF2B5EF4-FFF2-40B4-BE49-F238E27FC236}">
                <a16:creationId xmlns:a16="http://schemas.microsoft.com/office/drawing/2014/main" id="{FC57EFC7-441E-AD48-5966-CF1B4D46CB7B}"/>
              </a:ext>
            </a:extLst>
          </p:cNvPr>
          <p:cNvSpPr txBox="1"/>
          <p:nvPr/>
        </p:nvSpPr>
        <p:spPr>
          <a:xfrm>
            <a:off x="4394736" y="826007"/>
            <a:ext cx="340252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EVIDENCIAS FOTOGRÁFICAS</a:t>
            </a:r>
            <a:endParaRPr sz="1800" b="1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3;g20e18568cc4_0_229">
            <a:extLst>
              <a:ext uri="{FF2B5EF4-FFF2-40B4-BE49-F238E27FC236}">
                <a16:creationId xmlns:a16="http://schemas.microsoft.com/office/drawing/2014/main" id="{12E6AEC4-96BB-18A9-B591-7F61EE1732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4807" r="-4165" b="34606"/>
          <a:stretch/>
        </p:blipFill>
        <p:spPr>
          <a:xfrm>
            <a:off x="2621915" y="1613175"/>
            <a:ext cx="3071828" cy="186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95;g20e18568cc4_0_229">
            <a:extLst>
              <a:ext uri="{FF2B5EF4-FFF2-40B4-BE49-F238E27FC236}">
                <a16:creationId xmlns:a16="http://schemas.microsoft.com/office/drawing/2014/main" id="{48F30BFB-A41C-B4EE-F8FC-E11AA5FE1A1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3743" y="1651938"/>
            <a:ext cx="2749435" cy="18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94;g20e18568cc4_0_229">
            <a:extLst>
              <a:ext uri="{FF2B5EF4-FFF2-40B4-BE49-F238E27FC236}">
                <a16:creationId xmlns:a16="http://schemas.microsoft.com/office/drawing/2014/main" id="{48CCE08F-2335-4122-6E7B-88D8C9B8EC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4543" b="34869"/>
          <a:stretch/>
        </p:blipFill>
        <p:spPr>
          <a:xfrm>
            <a:off x="8765570" y="1651939"/>
            <a:ext cx="3003799" cy="177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6;g20e18568cc4_0_229">
            <a:extLst>
              <a:ext uri="{FF2B5EF4-FFF2-40B4-BE49-F238E27FC236}">
                <a16:creationId xmlns:a16="http://schemas.microsoft.com/office/drawing/2014/main" id="{C9C40B98-99B9-40F4-B618-D4C0ABC5237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32515"/>
          <a:stretch/>
        </p:blipFill>
        <p:spPr>
          <a:xfrm>
            <a:off x="1379050" y="3866661"/>
            <a:ext cx="3443432" cy="199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A18BB-480E-3C4C-14E8-87A6301C4D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2258" y="3995454"/>
            <a:ext cx="3071828" cy="18154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A6A606-0A4F-F1F6-0B63-1F1C2E04F6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6591" y="3862803"/>
            <a:ext cx="2790825" cy="191762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A83B815-7B4E-843D-ABF3-A70431C1B2B5}"/>
              </a:ext>
            </a:extLst>
          </p:cNvPr>
          <p:cNvSpPr txBox="1"/>
          <p:nvPr/>
        </p:nvSpPr>
        <p:spPr>
          <a:xfrm>
            <a:off x="3475410" y="3524249"/>
            <a:ext cx="803200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/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Capacitaciones manipulación de alimentos Plazas de Mercado y Parque de la Factoría</a:t>
            </a:r>
            <a:endParaRPr lang="es-CO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180340" indent="-180340"/>
            <a:r>
              <a:rPr lang="es-ES" sz="2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36E143-8820-8211-63DD-1C534109FEC3}"/>
              </a:ext>
            </a:extLst>
          </p:cNvPr>
          <p:cNvSpPr txBox="1"/>
          <p:nvPr/>
        </p:nvSpPr>
        <p:spPr>
          <a:xfrm>
            <a:off x="635604" y="5848867"/>
            <a:ext cx="4428645" cy="530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Capacitación manipulación de alimentos Parque de la Factoría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85815A-1156-D4AC-4C53-7DA23750167B}"/>
              </a:ext>
            </a:extLst>
          </p:cNvPr>
          <p:cNvSpPr txBox="1"/>
          <p:nvPr/>
        </p:nvSpPr>
        <p:spPr>
          <a:xfrm>
            <a:off x="5064249" y="5848867"/>
            <a:ext cx="3443432" cy="530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Cap. manejo de extintores Imdesepal Plazas, Centro Comercial</a:t>
            </a:r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9532209-B40B-E6E4-0DFC-552582246BD1}"/>
              </a:ext>
            </a:extLst>
          </p:cNvPr>
          <p:cNvSpPr txBox="1"/>
          <p:nvPr/>
        </p:nvSpPr>
        <p:spPr>
          <a:xfrm>
            <a:off x="8720020" y="5826455"/>
            <a:ext cx="3003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</a:t>
            </a:r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Cap. manejo de extintores Parque de la Factoría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489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BDC417E8-5B71-0020-5EB8-57B9A6C7A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EB71F660-2977-EE74-C4B7-6831E616D85B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8DCC290C-2E87-3746-5268-EC83AB3FBA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4;g20e18568cc4_0_137">
            <a:extLst>
              <a:ext uri="{FF2B5EF4-FFF2-40B4-BE49-F238E27FC236}">
                <a16:creationId xmlns:a16="http://schemas.microsoft.com/office/drawing/2014/main" id="{27940F1E-2AE7-7AD9-86D7-0BACCDEA71AC}"/>
              </a:ext>
            </a:extLst>
          </p:cNvPr>
          <p:cNvSpPr txBox="1"/>
          <p:nvPr/>
        </p:nvSpPr>
        <p:spPr>
          <a:xfrm>
            <a:off x="4724400" y="1428728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GENTE EJEMPLAR</a:t>
            </a:r>
            <a:endParaRPr sz="1800" b="1" i="0" u="none" strike="noStrike" cap="none" dirty="0">
              <a:solidFill>
                <a:srgbClr val="54813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514A56-07FB-5AC7-6431-6A722D64CB5E}"/>
              </a:ext>
            </a:extLst>
          </p:cNvPr>
          <p:cNvSpPr txBox="1"/>
          <p:nvPr/>
        </p:nvSpPr>
        <p:spPr>
          <a:xfrm>
            <a:off x="2773545" y="196438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200" b="1" i="0" u="none" strike="noStrike" cap="none" dirty="0">
                <a:solidFill>
                  <a:srgbClr val="548135"/>
                </a:solidFill>
                <a:latin typeface="+mn-lt"/>
                <a:ea typeface="Calibri"/>
                <a:cs typeface="Calibri"/>
                <a:sym typeface="Calibri"/>
              </a:rPr>
              <a:t>Objetivo</a:t>
            </a:r>
            <a:r>
              <a:rPr lang="es-ES" sz="14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Específico: 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Impulsar la participación de los grupos de valor </a:t>
            </a:r>
            <a:endParaRPr lang="es-E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2C11B8-D2D4-DF40-B19F-732EC3FDF1AE}"/>
              </a:ext>
            </a:extLst>
          </p:cNvPr>
          <p:cNvSpPr txBox="1"/>
          <p:nvPr/>
        </p:nvSpPr>
        <p:spPr>
          <a:xfrm>
            <a:off x="1057747" y="2954620"/>
            <a:ext cx="9855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Actividades Realizadas </a:t>
            </a:r>
            <a:endParaRPr lang="es-ES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0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Reunión de Convivencia a los grupos de valor: Usufructuarios del Gran Centro Comercial Villa de Las Palmas y Aprovechadores del Parque la Factoría </a:t>
            </a:r>
            <a:endParaRPr lang="es-ES" sz="1200" dirty="0">
              <a:latin typeface="+mn-l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Proyecto Acompañamiento Psicológico a los Grupos de Valor </a:t>
            </a:r>
            <a:endParaRPr lang="es-ES" sz="1200" dirty="0">
              <a:latin typeface="+mn-l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Socialización de Univalle Con Arrendatarios de Plaza Auxiliar y Campesina</a:t>
            </a:r>
            <a:endParaRPr lang="es-ES" sz="1200" dirty="0">
              <a:latin typeface="+mn-l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Digitalización de la Cedula de Ciudadanía a grupos de valor vulnerables</a:t>
            </a:r>
            <a:endParaRPr lang="es-ES" sz="1200" dirty="0">
              <a:latin typeface="+mn-l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Seguimiento de PQRS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Actividad día del niño realizado para las  Plazas de Mercado Parque de la Factoría y Centro Comercial Villa de las Palmas.</a:t>
            </a:r>
            <a:endParaRPr lang="es-CO" sz="1200" dirty="0">
              <a:effectLst/>
              <a:latin typeface="+mn-lt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Actividad manejo de emociones con Aprovechadores Parque de la Factoría y Usufructuarios del Centro Comercial Villa de las Palmas</a:t>
            </a:r>
            <a:endParaRPr lang="es-CO" sz="1200" dirty="0">
              <a:effectLst/>
              <a:latin typeface="+mn-lt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2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Calibri" panose="020F0502020204030204" pitchFamily="34" charset="0"/>
              </a:rPr>
              <a:t>Actividad de Bailo terapia - Bienestar, salud y físico con arrendatarios de las Plazas</a:t>
            </a:r>
            <a:endParaRPr lang="es-CO" sz="1200" dirty="0">
              <a:effectLst/>
              <a:latin typeface="+mn-lt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180340" indent="-180340"/>
            <a:r>
              <a:rPr lang="es-ES" sz="16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O" sz="1600" dirty="0">
              <a:effectLst/>
              <a:latin typeface="+mn-lt"/>
              <a:ea typeface="MS Mincho" panose="02020609040205080304" pitchFamily="49" charset="-128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lang="es-E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560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2388C9D6-81D7-81F2-8CE9-E646EF40E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F19C182F-2387-7688-1DC5-BC7341F408BB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B4606D49-F3AF-755A-9D1A-0748A26F29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6;g20e18568cc4_0_314">
            <a:extLst>
              <a:ext uri="{FF2B5EF4-FFF2-40B4-BE49-F238E27FC236}">
                <a16:creationId xmlns:a16="http://schemas.microsoft.com/office/drawing/2014/main" id="{0C61D1B1-5E0D-337A-6ECA-7DDC40674C5C}"/>
              </a:ext>
            </a:extLst>
          </p:cNvPr>
          <p:cNvSpPr txBox="1"/>
          <p:nvPr/>
        </p:nvSpPr>
        <p:spPr>
          <a:xfrm>
            <a:off x="4380602" y="754557"/>
            <a:ext cx="34307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EVIDENCIAS FOTOGRÁFICAS</a:t>
            </a:r>
            <a:endParaRPr sz="1800" b="1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17;g20e18568cc4_0_314">
            <a:extLst>
              <a:ext uri="{FF2B5EF4-FFF2-40B4-BE49-F238E27FC236}">
                <a16:creationId xmlns:a16="http://schemas.microsoft.com/office/drawing/2014/main" id="{BEAB064E-59FF-8DC3-36F4-66149AC17A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9524" b="19573"/>
          <a:stretch/>
        </p:blipFill>
        <p:spPr>
          <a:xfrm>
            <a:off x="3072781" y="3918923"/>
            <a:ext cx="1793746" cy="213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20;g20e18568cc4_0_314">
            <a:extLst>
              <a:ext uri="{FF2B5EF4-FFF2-40B4-BE49-F238E27FC236}">
                <a16:creationId xmlns:a16="http://schemas.microsoft.com/office/drawing/2014/main" id="{9C8058A9-9F7F-4DFD-0C6B-683FD2098D0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50277" y="1359302"/>
            <a:ext cx="2470172" cy="204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9;g20e18568cc4_0_314">
            <a:extLst>
              <a:ext uri="{FF2B5EF4-FFF2-40B4-BE49-F238E27FC236}">
                <a16:creationId xmlns:a16="http://schemas.microsoft.com/office/drawing/2014/main" id="{A53B3448-BD7F-71FF-5172-57B924141C7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54018" y="1269910"/>
            <a:ext cx="2994779" cy="226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18;g20e18568cc4_0_314">
            <a:extLst>
              <a:ext uri="{FF2B5EF4-FFF2-40B4-BE49-F238E27FC236}">
                <a16:creationId xmlns:a16="http://schemas.microsoft.com/office/drawing/2014/main" id="{6C974031-88D7-43C5-7BBB-575624DC72E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32654" r="-6223" b="32796"/>
          <a:stretch/>
        </p:blipFill>
        <p:spPr>
          <a:xfrm>
            <a:off x="6823965" y="3984996"/>
            <a:ext cx="3036268" cy="199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21;g20e18568cc4_0_314">
            <a:extLst>
              <a:ext uri="{FF2B5EF4-FFF2-40B4-BE49-F238E27FC236}">
                <a16:creationId xmlns:a16="http://schemas.microsoft.com/office/drawing/2014/main" id="{5F31BE72-3ED0-06CC-C84A-1DF9E1227E4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30989"/>
          <a:stretch/>
        </p:blipFill>
        <p:spPr>
          <a:xfrm>
            <a:off x="5901260" y="1359301"/>
            <a:ext cx="2596554" cy="21632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8C2EEA-E0E1-3690-86E3-0534C71564B1}"/>
              </a:ext>
            </a:extLst>
          </p:cNvPr>
          <p:cNvSpPr txBox="1"/>
          <p:nvPr/>
        </p:nvSpPr>
        <p:spPr>
          <a:xfrm>
            <a:off x="5285290" y="3496395"/>
            <a:ext cx="611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Cap. Convivencia Usufructuarios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4CF58D-38FD-86F8-D4BD-8812B2C07FFB}"/>
              </a:ext>
            </a:extLst>
          </p:cNvPr>
          <p:cNvSpPr txBox="1"/>
          <p:nvPr/>
        </p:nvSpPr>
        <p:spPr>
          <a:xfrm>
            <a:off x="3406589" y="612336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ctr">
              <a:tabLst>
                <a:tab pos="1743710" algn="ctr"/>
                <a:tab pos="1798320" algn="l"/>
                <a:tab pos="2647950" algn="l"/>
              </a:tabLst>
            </a:pPr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Digitalización de cédulas Plaza Central de Mercado</a:t>
            </a:r>
            <a:endParaRPr lang="es-CO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8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D18B1B49-9879-6E5B-695D-D005256F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20521E22-6858-A1F7-FBBE-ED4E73694DF0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A14A1F93-16CE-6A88-4F32-B4FF807FE3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6;g20e18568cc4_0_314">
            <a:extLst>
              <a:ext uri="{FF2B5EF4-FFF2-40B4-BE49-F238E27FC236}">
                <a16:creationId xmlns:a16="http://schemas.microsoft.com/office/drawing/2014/main" id="{A3D6B194-86EF-5444-3263-849C8EE4CEFF}"/>
              </a:ext>
            </a:extLst>
          </p:cNvPr>
          <p:cNvSpPr txBox="1"/>
          <p:nvPr/>
        </p:nvSpPr>
        <p:spPr>
          <a:xfrm>
            <a:off x="4380602" y="754557"/>
            <a:ext cx="34307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EVIDENCIAS FOTOGRÁFICAS</a:t>
            </a:r>
            <a:endParaRPr sz="1800" b="1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16F84A-17B2-AE09-A607-0AF1321C5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27" y="1506855"/>
            <a:ext cx="1514475" cy="19221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BDB4C3-5909-0E09-9ECE-94E18EC0C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7202" y="1564868"/>
            <a:ext cx="1752600" cy="20662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1012A2-619C-66ED-CADC-5E5CE29F4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6403" y="1537741"/>
            <a:ext cx="1678940" cy="22002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40FD12-1B0D-772E-E889-F5D65B4E5E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892" y="4108237"/>
            <a:ext cx="1579893" cy="20780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D86908C-98E9-FF82-A8A8-098B7DA66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2811" y="4190746"/>
            <a:ext cx="3392143" cy="18834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4490A34-CCB4-1E6C-E795-716FDC525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8732" y="4335801"/>
            <a:ext cx="2928209" cy="152241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15DB75D-71E4-AAD9-3B0B-10455A27DCF5}"/>
              </a:ext>
            </a:extLst>
          </p:cNvPr>
          <p:cNvSpPr txBox="1"/>
          <p:nvPr/>
        </p:nvSpPr>
        <p:spPr>
          <a:xfrm>
            <a:off x="2401556" y="3631158"/>
            <a:ext cx="941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Manejo de emociones Centro Comercial Villa de las Palmas                                   </a:t>
            </a:r>
            <a:r>
              <a:rPr lang="es-ES" sz="2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Manejo de emociones Plazas de Mercado</a:t>
            </a:r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DD0EC6-180E-0E9A-DCE6-D3BC5027A994}"/>
              </a:ext>
            </a:extLst>
          </p:cNvPr>
          <p:cNvSpPr txBox="1"/>
          <p:nvPr/>
        </p:nvSpPr>
        <p:spPr>
          <a:xfrm>
            <a:off x="1394105" y="6205280"/>
            <a:ext cx="29703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Manejo de emociones Parque de</a:t>
            </a:r>
          </a:p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la Factoría</a:t>
            </a:r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20CE9D2-E43E-7EF7-F7C5-2F814CB5773B}"/>
              </a:ext>
            </a:extLst>
          </p:cNvPr>
          <p:cNvSpPr txBox="1"/>
          <p:nvPr/>
        </p:nvSpPr>
        <p:spPr>
          <a:xfrm>
            <a:off x="4224601" y="6129306"/>
            <a:ext cx="4261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Celebración día del niño para Plazas, Factoría</a:t>
            </a:r>
          </a:p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y Centro Comercial Villa de las Palmas</a:t>
            </a:r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44FD027-7A59-2A90-D0C7-E4D7D5A0CD27}"/>
              </a:ext>
            </a:extLst>
          </p:cNvPr>
          <p:cNvSpPr txBox="1"/>
          <p:nvPr/>
        </p:nvSpPr>
        <p:spPr>
          <a:xfrm>
            <a:off x="7888939" y="5812617"/>
            <a:ext cx="3926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Actividad de Bailo terapia - Bienestar, salud y físico  	               Plazas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9590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785E0FAA-F6E9-2430-F7DD-9CD37DBE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C9339479-8C5D-C1CA-DD4B-0306C92D0648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DF59A26F-6D63-25CE-24B6-5876E5262B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29;p11">
            <a:extLst>
              <a:ext uri="{FF2B5EF4-FFF2-40B4-BE49-F238E27FC236}">
                <a16:creationId xmlns:a16="http://schemas.microsoft.com/office/drawing/2014/main" id="{67871A75-1774-04B1-AF97-3F464A3F9113}"/>
              </a:ext>
            </a:extLst>
          </p:cNvPr>
          <p:cNvSpPr txBox="1"/>
          <p:nvPr/>
        </p:nvSpPr>
        <p:spPr>
          <a:xfrm>
            <a:off x="4543491" y="1273675"/>
            <a:ext cx="310501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GOBIERNO  EJEMPLAR</a:t>
            </a:r>
            <a:endParaRPr sz="1800" b="1" i="0" u="none" strike="noStrike" cap="none" dirty="0">
              <a:solidFill>
                <a:srgbClr val="54813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53FF5A-8376-83DB-5528-5DD4F62B8A10}"/>
              </a:ext>
            </a:extLst>
          </p:cNvPr>
          <p:cNvSpPr txBox="1"/>
          <p:nvPr/>
        </p:nvSpPr>
        <p:spPr>
          <a:xfrm>
            <a:off x="2804210" y="1805034"/>
            <a:ext cx="8111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200" b="1" i="0" u="none" strike="noStrike" cap="none" dirty="0">
                <a:solidFill>
                  <a:srgbClr val="548135"/>
                </a:solidFill>
                <a:latin typeface="+mn-lt"/>
                <a:ea typeface="Calibri"/>
                <a:cs typeface="Calibri"/>
                <a:sym typeface="Calibri"/>
              </a:rPr>
              <a:t>Objetivo Específico: </a:t>
            </a: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Controlar los comportamientos en los bienes inmuebles de acuerdo a lo estipulado en los reglamentos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BA8F3B-74F3-5EDD-6DAE-2F9306CF5ACD}"/>
              </a:ext>
            </a:extLst>
          </p:cNvPr>
          <p:cNvSpPr txBox="1"/>
          <p:nvPr/>
        </p:nvSpPr>
        <p:spPr>
          <a:xfrm>
            <a:off x="1193176" y="2428726"/>
            <a:ext cx="986809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Actividades Realizadas </a:t>
            </a:r>
            <a:endParaRPr lang="es-E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0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Actualización de contratos de Plazas de Mercado, Parque  la Factoría (encontramos contratos realizados por </a:t>
            </a:r>
            <a:r>
              <a:rPr lang="es-ES" sz="1200" dirty="0">
                <a:solidFill>
                  <a:schemeClr val="dk1"/>
                </a:solidFill>
                <a:latin typeface="+mn-lt"/>
              </a:rPr>
              <a:t>F</a:t>
            </a: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inanpal)</a:t>
            </a:r>
            <a:endParaRPr lang="es-ES" sz="1200" dirty="0">
              <a:latin typeface="+mn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      746 Emprendedores a la fecha Actualizados 274</a:t>
            </a:r>
            <a:endParaRPr lang="es-ES" sz="1200" dirty="0">
              <a:latin typeface="+mn-lt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Socialización de Cumplimiento de los reglamentos de convivencia </a:t>
            </a:r>
            <a:endParaRPr lang="es-ES" sz="1200" dirty="0">
              <a:latin typeface="+mn-lt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2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Jornadas de Sensibilización de Espacio Publico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2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Contrato de mantenimiento preventivo y correctivo acometidas eléctricas y cámaras de monitoreo del Centro Comercial Villa de las Palmas.</a:t>
            </a:r>
            <a:endParaRPr lang="es-CO" sz="12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12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Contrato de mantenimiento preventivo y correctivo de bienes inmueble administrados por IMDESEPAL.</a:t>
            </a:r>
            <a:endParaRPr lang="es-CO" sz="12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lang="es-ES" sz="1200" dirty="0">
              <a:latin typeface="+mn-lt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0D293DA-B19D-B753-99DD-B5BFECBE4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504193"/>
              </p:ext>
            </p:extLst>
          </p:nvPr>
        </p:nvGraphicFramePr>
        <p:xfrm>
          <a:off x="3571592" y="4072145"/>
          <a:ext cx="4076916" cy="220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310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4495" y="109673"/>
            <a:ext cx="2341563" cy="99222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t="27406" b="31606"/>
          <a:stretch/>
        </p:blipFill>
        <p:spPr>
          <a:xfrm>
            <a:off x="1193176" y="1233051"/>
            <a:ext cx="1288875" cy="6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127000" y="27654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CB8A31-6B15-0EFF-874A-A9FE7FF0E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344" y="1557602"/>
            <a:ext cx="7895138" cy="37427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B1BCDC16-DF6E-58AB-AC22-CE7B8C363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50F0BD9B-93F0-E328-AD04-ADE6A839580C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35D073ED-2678-91D8-4638-ABF7D3468D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45;g20e18568cc4_0_332">
            <a:extLst>
              <a:ext uri="{FF2B5EF4-FFF2-40B4-BE49-F238E27FC236}">
                <a16:creationId xmlns:a16="http://schemas.microsoft.com/office/drawing/2014/main" id="{17356A72-B99A-3F0C-DBAB-537622ECDF4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6965" b="36691"/>
          <a:stretch/>
        </p:blipFill>
        <p:spPr>
          <a:xfrm>
            <a:off x="2770229" y="1800649"/>
            <a:ext cx="3539400" cy="201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44;g20e18568cc4_0_332">
            <a:extLst>
              <a:ext uri="{FF2B5EF4-FFF2-40B4-BE49-F238E27FC236}">
                <a16:creationId xmlns:a16="http://schemas.microsoft.com/office/drawing/2014/main" id="{09F304CA-0DB6-C797-67E0-C9FAC4AED24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6403" b="36467"/>
          <a:stretch/>
        </p:blipFill>
        <p:spPr>
          <a:xfrm>
            <a:off x="2495526" y="4274012"/>
            <a:ext cx="3056645" cy="171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46;g20e18568cc4_0_332">
            <a:extLst>
              <a:ext uri="{FF2B5EF4-FFF2-40B4-BE49-F238E27FC236}">
                <a16:creationId xmlns:a16="http://schemas.microsoft.com/office/drawing/2014/main" id="{A5D85A6C-5B70-6709-E67C-3C113B683E9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8971" b="18640"/>
          <a:stretch/>
        </p:blipFill>
        <p:spPr>
          <a:xfrm>
            <a:off x="7327817" y="1404084"/>
            <a:ext cx="1942975" cy="272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47;g20e18568cc4_0_332">
            <a:extLst>
              <a:ext uri="{FF2B5EF4-FFF2-40B4-BE49-F238E27FC236}">
                <a16:creationId xmlns:a16="http://schemas.microsoft.com/office/drawing/2014/main" id="{D02AE4EE-3901-81A1-ACAA-487EEC8F546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00" y="4274012"/>
            <a:ext cx="3539400" cy="1713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43;g20e18568cc4_0_332">
            <a:extLst>
              <a:ext uri="{FF2B5EF4-FFF2-40B4-BE49-F238E27FC236}">
                <a16:creationId xmlns:a16="http://schemas.microsoft.com/office/drawing/2014/main" id="{579812DC-0DAD-F770-2EA5-335B94E9EF54}"/>
              </a:ext>
            </a:extLst>
          </p:cNvPr>
          <p:cNvSpPr txBox="1"/>
          <p:nvPr/>
        </p:nvSpPr>
        <p:spPr>
          <a:xfrm>
            <a:off x="4106337" y="822831"/>
            <a:ext cx="397932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EVIDENCIAS FOTOGRÁFICAS</a:t>
            </a:r>
            <a:endParaRPr sz="1600" b="1" i="0" u="none" strike="noStrike" cap="none" dirty="0">
              <a:solidFill>
                <a:srgbClr val="54813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D0B468-A525-BAAA-3E94-0C08297D5419}"/>
              </a:ext>
            </a:extLst>
          </p:cNvPr>
          <p:cNvSpPr txBox="1"/>
          <p:nvPr/>
        </p:nvSpPr>
        <p:spPr>
          <a:xfrm>
            <a:off x="2770229" y="381706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Sensibilización Espacio Público</a:t>
            </a:r>
            <a:endParaRPr lang="es-CO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11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11F05C81-5AD9-59C2-A895-01FFA9F7C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AC0C7195-D644-2EDF-095F-B6DEB9A6DC08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BEAFC4D4-2A28-CA05-0FCB-2E683391B9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55;p31">
            <a:extLst>
              <a:ext uri="{FF2B5EF4-FFF2-40B4-BE49-F238E27FC236}">
                <a16:creationId xmlns:a16="http://schemas.microsoft.com/office/drawing/2014/main" id="{DEBD51BA-D91B-168F-5F8C-1F92A5144EA3}"/>
              </a:ext>
            </a:extLst>
          </p:cNvPr>
          <p:cNvSpPr txBox="1"/>
          <p:nvPr/>
        </p:nvSpPr>
        <p:spPr>
          <a:xfrm>
            <a:off x="2943222" y="1113868"/>
            <a:ext cx="63055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Arial"/>
                <a:cs typeface="Arial"/>
                <a:sym typeface="Arial"/>
              </a:rPr>
              <a:t>CUMPLIMIENTO DE LAS LINEAS ESTRATEGICAS DEL PLAN DE ACCIÓN HASTA LA FECHA </a:t>
            </a:r>
            <a:endParaRPr sz="1800" b="1" i="0" u="none" strike="noStrike" cap="none" dirty="0">
              <a:solidFill>
                <a:srgbClr val="5481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4" name="Imagen 3" descr="Gráfico, Gráfico circular, Gráfico de burbujas&#10;&#10;Descripción generada automáticamente">
            <a:extLst>
              <a:ext uri="{FF2B5EF4-FFF2-40B4-BE49-F238E27FC236}">
                <a16:creationId xmlns:a16="http://schemas.microsoft.com/office/drawing/2014/main" id="{2E4DA747-FA36-DA7B-F406-89A6829AF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659" y="1899151"/>
            <a:ext cx="5524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0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48AA3CE9-CCBF-2EBC-BA25-2DFEF80AB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080F3D3B-73F8-26C5-8ED5-46DD973C2B86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55;p31">
            <a:extLst>
              <a:ext uri="{FF2B5EF4-FFF2-40B4-BE49-F238E27FC236}">
                <a16:creationId xmlns:a16="http://schemas.microsoft.com/office/drawing/2014/main" id="{96AA36D0-BF68-7B6C-A126-130CC9928650}"/>
              </a:ext>
            </a:extLst>
          </p:cNvPr>
          <p:cNvSpPr txBox="1"/>
          <p:nvPr/>
        </p:nvSpPr>
        <p:spPr>
          <a:xfrm>
            <a:off x="2943222" y="1113868"/>
            <a:ext cx="63055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Arial"/>
                <a:cs typeface="Arial"/>
                <a:sym typeface="Arial"/>
              </a:rPr>
              <a:t>CUMPLIMIENTO DE LAS LINEAS ESTRATEGICAS DEL PLAN DE ACCIÓN HASTA LA FECHA </a:t>
            </a:r>
            <a:endParaRPr sz="1800" b="1" i="0" u="none" strike="noStrike" cap="none" dirty="0">
              <a:solidFill>
                <a:srgbClr val="5481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" name="Imagen 5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58C72779-3E7E-0658-92A5-0196653CB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41" y="1703846"/>
            <a:ext cx="8964705" cy="46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77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155" y="3202612"/>
            <a:ext cx="5629290" cy="2385389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 l="18764" t="20741" r="18148" b="19135"/>
          <a:stretch/>
        </p:blipFill>
        <p:spPr>
          <a:xfrm>
            <a:off x="8131173" y="5789055"/>
            <a:ext cx="1055159" cy="100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86332" y="5321935"/>
            <a:ext cx="2007532" cy="20075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04;p12">
            <a:extLst>
              <a:ext uri="{FF2B5EF4-FFF2-40B4-BE49-F238E27FC236}">
                <a16:creationId xmlns:a16="http://schemas.microsoft.com/office/drawing/2014/main" id="{0F8045B5-786B-1B67-9269-89D5866F7989}"/>
              </a:ext>
            </a:extLst>
          </p:cNvPr>
          <p:cNvSpPr txBox="1"/>
          <p:nvPr/>
        </p:nvSpPr>
        <p:spPr>
          <a:xfrm>
            <a:off x="2554664" y="470716"/>
            <a:ext cx="679825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ES" sz="60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GRACIAS POR SU ATENCIÓN </a:t>
            </a:r>
            <a:endParaRPr sz="6000" b="1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9A5CA757-DB81-893F-AC6E-46AC408AA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>
            <a:extLst>
              <a:ext uri="{FF2B5EF4-FFF2-40B4-BE49-F238E27FC236}">
                <a16:creationId xmlns:a16="http://schemas.microsoft.com/office/drawing/2014/main" id="{5B4B712A-2CFB-B962-0FF2-18565223EC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4495" y="109673"/>
            <a:ext cx="2341563" cy="99222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>
            <a:extLst>
              <a:ext uri="{FF2B5EF4-FFF2-40B4-BE49-F238E27FC236}">
                <a16:creationId xmlns:a16="http://schemas.microsoft.com/office/drawing/2014/main" id="{94F0A180-0FE8-B6C4-B184-0603DC753A49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>
            <a:extLst>
              <a:ext uri="{FF2B5EF4-FFF2-40B4-BE49-F238E27FC236}">
                <a16:creationId xmlns:a16="http://schemas.microsoft.com/office/drawing/2014/main" id="{7993E7A1-8F31-23F3-4F46-61487195A85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7406" b="31606"/>
          <a:stretch/>
        </p:blipFill>
        <p:spPr>
          <a:xfrm>
            <a:off x="1193176" y="1233051"/>
            <a:ext cx="1288875" cy="6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ECF4AFAD-FA3E-755A-17B8-860A0CC328A0}"/>
              </a:ext>
            </a:extLst>
          </p:cNvPr>
          <p:cNvSpPr/>
          <p:nvPr/>
        </p:nvSpPr>
        <p:spPr>
          <a:xfrm>
            <a:off x="127000" y="27654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B00F73-3B98-706F-9B7B-E44339E6200E}"/>
              </a:ext>
            </a:extLst>
          </p:cNvPr>
          <p:cNvSpPr txBox="1"/>
          <p:nvPr/>
        </p:nvSpPr>
        <p:spPr>
          <a:xfrm>
            <a:off x="2000815" y="2679825"/>
            <a:ext cx="90547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Narrow" panose="020B0606020202030204" pitchFamily="34" charset="0"/>
                <a:cs typeface="Calibri" panose="020F0502020204030204" pitchFamily="34" charset="0"/>
              </a:rPr>
              <a:t>En el cumplimiento de los proyectos realizados por IMDESEPAL durante la vigencia 2024, nos permitimos realizar la presentación de este informe  mostrando las acciones ejecutadas hasta la fecha, logradas a través de la articulación con diversos estamentos, las cuales dejan por sentado la Visión de la Entidad que es: “</a:t>
            </a:r>
            <a:r>
              <a:rPr lang="es-CO" sz="1400" b="1" i="1" spc="-1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Liderar el mejoramiento socio económico de la población, mediante la elaboración, coordinación, adopción y ejecución de políticas, planes, programas y proyectos para el desarrollo social y económico del Municipio, propiciando el mejoramiento de la productividad, los ingresos y la calidad de vida de sus habitantes, la inclusión social de los sectores más vulnerables y desprotegidos, con criterios de prioridad, equidad, solidaridad y desarrollo sostenible, buscando la vinculación de organismos nacionales e internacionales, públicos y privados”.</a:t>
            </a:r>
            <a:endParaRPr lang="es-CO" sz="1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6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3C118CE2-F84C-32A2-0DBC-2F5BE4EC3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1A8AD097-E62C-E2E1-A3D9-0D378FB0093F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C9AA2471-FF4C-B0CB-5597-A16106057A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3;p4">
            <a:extLst>
              <a:ext uri="{FF2B5EF4-FFF2-40B4-BE49-F238E27FC236}">
                <a16:creationId xmlns:a16="http://schemas.microsoft.com/office/drawing/2014/main" id="{DC999DFB-91F9-6B78-0E83-2349E42D97FA}"/>
              </a:ext>
            </a:extLst>
          </p:cNvPr>
          <p:cNvSpPr txBox="1"/>
          <p:nvPr/>
        </p:nvSpPr>
        <p:spPr>
          <a:xfrm>
            <a:off x="4590108" y="1428728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AMBIENTE EJEMPLAR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48AE52-D114-13B2-2C4F-357A676B2F02}"/>
              </a:ext>
            </a:extLst>
          </p:cNvPr>
          <p:cNvSpPr txBox="1"/>
          <p:nvPr/>
        </p:nvSpPr>
        <p:spPr>
          <a:xfrm>
            <a:off x="2495526" y="2006428"/>
            <a:ext cx="8537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400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Objetivo Específico 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Diseñar un programa de capacitación ambiental que fomente la cultura de la separación de residuos y reciclaje</a:t>
            </a:r>
            <a:endParaRPr lang="es-ES"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B39F35E-562F-BC83-0B6A-D14AC2E01605}"/>
              </a:ext>
            </a:extLst>
          </p:cNvPr>
          <p:cNvSpPr txBox="1"/>
          <p:nvPr/>
        </p:nvSpPr>
        <p:spPr>
          <a:xfrm>
            <a:off x="1084535" y="2927525"/>
            <a:ext cx="1036504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Actividades Realizadas </a:t>
            </a:r>
            <a:endParaRPr lang="es-ES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1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 articulación con Veolia se lleva a cabo una sensibilización puesto a puesto a los emprendedores de las plazas de mercado (Plaza Central. El tema fue  Selección de Residuos Orgánicos e Inorgánicos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Dos Jornadas de limpieza y embellecimiento Parque las Delicias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Dos Jornada de limpieza Externa en el Parque la Factoría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Jornada de limpieza Interna  en el Parque la Factoría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Seguimiento a Planes de Saneamiento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Intervención al Parque Obrero</a:t>
            </a:r>
          </a:p>
          <a:p>
            <a:pPr marL="285750" indent="-285750">
              <a:buSzPts val="1700"/>
              <a:buFont typeface="Arial"/>
              <a:buChar char="•"/>
            </a:pP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Entrega del Parque Obrero embellecido</a:t>
            </a:r>
          </a:p>
          <a:p>
            <a:pPr marL="285750" indent="-285750">
              <a:buSzPts val="1700"/>
              <a:buFont typeface="Arial"/>
              <a:buChar char="•"/>
            </a:pPr>
            <a:r>
              <a:rPr lang="es-CO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Sensibilización aprovechadores Parque de la Factoría sobre  el cuidado y limpieza del parque</a:t>
            </a:r>
            <a:endParaRPr lang="es-CO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85750" indent="-285750">
              <a:buSzPts val="1700"/>
              <a:buFont typeface="Arial"/>
              <a:buChar char="•"/>
            </a:pPr>
            <a:endParaRPr lang="es-CO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7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6;g20e18568cc4_0_0">
            <a:extLst>
              <a:ext uri="{FF2B5EF4-FFF2-40B4-BE49-F238E27FC236}">
                <a16:creationId xmlns:a16="http://schemas.microsoft.com/office/drawing/2014/main" id="{79ABF4FA-22F3-4121-9957-CCDB0FCD03B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0473" y="1613378"/>
            <a:ext cx="2443484" cy="15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90;g20e18568cc4_0_0">
            <a:extLst>
              <a:ext uri="{FF2B5EF4-FFF2-40B4-BE49-F238E27FC236}">
                <a16:creationId xmlns:a16="http://schemas.microsoft.com/office/drawing/2014/main" id="{97D7C2F5-E824-8F43-7F10-FE0C1550645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21395" y="1419088"/>
            <a:ext cx="2800772" cy="17061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5;g20e18568cc4_0_0">
            <a:extLst>
              <a:ext uri="{FF2B5EF4-FFF2-40B4-BE49-F238E27FC236}">
                <a16:creationId xmlns:a16="http://schemas.microsoft.com/office/drawing/2014/main" id="{A8096468-117A-4518-0F1E-52471EE30D72}"/>
              </a:ext>
            </a:extLst>
          </p:cNvPr>
          <p:cNvSpPr txBox="1"/>
          <p:nvPr/>
        </p:nvSpPr>
        <p:spPr>
          <a:xfrm>
            <a:off x="4248489" y="769946"/>
            <a:ext cx="36950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EVIDENCIAS FOTOGRÁFICAS 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87;g20e18568cc4_0_0">
            <a:extLst>
              <a:ext uri="{FF2B5EF4-FFF2-40B4-BE49-F238E27FC236}">
                <a16:creationId xmlns:a16="http://schemas.microsoft.com/office/drawing/2014/main" id="{92A59172-5887-098D-DC22-41AB940162D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3333" b="33333"/>
          <a:stretch/>
        </p:blipFill>
        <p:spPr>
          <a:xfrm>
            <a:off x="1994757" y="3633540"/>
            <a:ext cx="2635834" cy="211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2;g20e18568cc4_0_0">
            <a:extLst>
              <a:ext uri="{FF2B5EF4-FFF2-40B4-BE49-F238E27FC236}">
                <a16:creationId xmlns:a16="http://schemas.microsoft.com/office/drawing/2014/main" id="{59248F0E-D354-2BBC-3E4A-A00DF4D0683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72377" y="3837116"/>
            <a:ext cx="2898808" cy="170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4A3639-FBB6-FCD2-86E4-8D5A9275E7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6871" y="1451080"/>
            <a:ext cx="2411610" cy="1642167"/>
          </a:xfrm>
          <a:prstGeom prst="rect">
            <a:avLst/>
          </a:prstGeom>
        </p:spPr>
      </p:pic>
      <p:pic>
        <p:nvPicPr>
          <p:cNvPr id="3" name="Google Shape;189;g20e18568cc4_0_0">
            <a:extLst>
              <a:ext uri="{FF2B5EF4-FFF2-40B4-BE49-F238E27FC236}">
                <a16:creationId xmlns:a16="http://schemas.microsoft.com/office/drawing/2014/main" id="{188335C9-CDC3-BBC5-E670-78C843D7A71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59529" y="3545384"/>
            <a:ext cx="2197070" cy="2454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4E33B9F-1182-F83E-5FF1-8624BE6FB18B}"/>
              </a:ext>
            </a:extLst>
          </p:cNvPr>
          <p:cNvSpPr txBox="1"/>
          <p:nvPr/>
        </p:nvSpPr>
        <p:spPr>
          <a:xfrm>
            <a:off x="1994758" y="3165427"/>
            <a:ext cx="35921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Socialización residuos orgánicos e inorgánicos</a:t>
            </a:r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9961FD-D2E9-EBA7-DE6F-797D48E40377}"/>
              </a:ext>
            </a:extLst>
          </p:cNvPr>
          <p:cNvSpPr txBox="1"/>
          <p:nvPr/>
        </p:nvSpPr>
        <p:spPr>
          <a:xfrm>
            <a:off x="8357253" y="3167390"/>
            <a:ext cx="3783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Jornada de limpieza externa Parque de la                       	Factoría</a:t>
            </a:r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693BF3-8E1D-7EEE-A62C-D2D31A44CBCA}"/>
              </a:ext>
            </a:extLst>
          </p:cNvPr>
          <p:cNvSpPr txBox="1"/>
          <p:nvPr/>
        </p:nvSpPr>
        <p:spPr>
          <a:xfrm>
            <a:off x="5727553" y="3161564"/>
            <a:ext cx="22159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Intervención Parque Obrero</a:t>
            </a:r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1DFFC2-2B6B-F864-490C-1AF389B6C888}"/>
              </a:ext>
            </a:extLst>
          </p:cNvPr>
          <p:cNvSpPr txBox="1"/>
          <p:nvPr/>
        </p:nvSpPr>
        <p:spPr>
          <a:xfrm>
            <a:off x="7998481" y="5592957"/>
            <a:ext cx="3783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Jornada de limpieza interna Parque de la Factoría </a:t>
            </a:r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BB7EFCC-09FE-144E-DCE0-482DA476821B}"/>
              </a:ext>
            </a:extLst>
          </p:cNvPr>
          <p:cNvSpPr txBox="1"/>
          <p:nvPr/>
        </p:nvSpPr>
        <p:spPr>
          <a:xfrm>
            <a:off x="5289747" y="6067753"/>
            <a:ext cx="2629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209925" algn="l"/>
              </a:tabLst>
            </a:pPr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Embellecimiento Parque de las </a:t>
            </a:r>
            <a:r>
              <a:rPr lang="es-ES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Delicias</a:t>
            </a:r>
            <a:endParaRPr lang="es-CO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 </a:t>
            </a:r>
            <a:endParaRPr lang="es-CO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E4221701-ECE9-5D80-1562-31D72DAA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FAE8F44F-66AE-3DAA-39B2-1E9DD902EDC4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4AEF8364-E090-859B-3FA3-97B417A39F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5;g20e18568cc4_0_0">
            <a:extLst>
              <a:ext uri="{FF2B5EF4-FFF2-40B4-BE49-F238E27FC236}">
                <a16:creationId xmlns:a16="http://schemas.microsoft.com/office/drawing/2014/main" id="{2BA1E86C-EC23-8660-A7BB-08F6594FD11C}"/>
              </a:ext>
            </a:extLst>
          </p:cNvPr>
          <p:cNvSpPr txBox="1"/>
          <p:nvPr/>
        </p:nvSpPr>
        <p:spPr>
          <a:xfrm>
            <a:off x="4248489" y="769946"/>
            <a:ext cx="36950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EVIDENCIAS FOTOGRÁFICAS 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DA00598-4603-786C-D3B7-E94743586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5" y="2721696"/>
            <a:ext cx="3577752" cy="24545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8F1D250-232E-BC69-3691-CBE8105A7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548" y="2721696"/>
            <a:ext cx="3875018" cy="24545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4AAC55E-458E-EE96-A11F-4E4C99C82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719" y="2107194"/>
            <a:ext cx="2514600" cy="330993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0A76439-0741-DD29-6A0C-6A638C840E5B}"/>
              </a:ext>
            </a:extLst>
          </p:cNvPr>
          <p:cNvSpPr txBox="1"/>
          <p:nvPr/>
        </p:nvSpPr>
        <p:spPr>
          <a:xfrm>
            <a:off x="8777889" y="5421613"/>
            <a:ext cx="2474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Sensibilización limpieza Parque</a:t>
            </a:r>
            <a:endParaRPr lang="es-CO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90BA677-D8A9-F3C8-5F22-DAB55253C039}"/>
              </a:ext>
            </a:extLst>
          </p:cNvPr>
          <p:cNvSpPr txBox="1"/>
          <p:nvPr/>
        </p:nvSpPr>
        <p:spPr>
          <a:xfrm>
            <a:off x="1839139" y="5321647"/>
            <a:ext cx="609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Embellecimiento Parque Obrero</a:t>
            </a:r>
            <a:endParaRPr lang="es-CO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tabLst>
                <a:tab pos="771525" algn="l"/>
              </a:tabLst>
            </a:pPr>
            <a:r>
              <a:rPr lang="es-E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endParaRPr lang="es-CO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59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A312DD2E-8686-3A9F-3D8E-FAA0E7828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39D307C9-D8F7-9E18-EDBE-899A0AA69EA8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257DCE5C-A0EB-EA0A-32CD-46A3E585EA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02;g20e18568cc4_0_13">
            <a:extLst>
              <a:ext uri="{FF2B5EF4-FFF2-40B4-BE49-F238E27FC236}">
                <a16:creationId xmlns:a16="http://schemas.microsoft.com/office/drawing/2014/main" id="{2EB33509-51C5-FE06-81CC-36D8C4C19493}"/>
              </a:ext>
            </a:extLst>
          </p:cNvPr>
          <p:cNvSpPr txBox="1"/>
          <p:nvPr/>
        </p:nvSpPr>
        <p:spPr>
          <a:xfrm>
            <a:off x="4706294" y="1428732"/>
            <a:ext cx="310684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ECONOMIA EJEMPLAR</a:t>
            </a:r>
            <a:endParaRPr sz="1800" b="1" i="0" u="none" strike="noStrike" cap="none" dirty="0">
              <a:solidFill>
                <a:srgbClr val="54813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3;g20e18568cc4_0_13">
            <a:extLst>
              <a:ext uri="{FF2B5EF4-FFF2-40B4-BE49-F238E27FC236}">
                <a16:creationId xmlns:a16="http://schemas.microsoft.com/office/drawing/2014/main" id="{ABEB3EA7-1104-50B8-7D6E-877374FB45D7}"/>
              </a:ext>
            </a:extLst>
          </p:cNvPr>
          <p:cNvSpPr txBox="1"/>
          <p:nvPr/>
        </p:nvSpPr>
        <p:spPr>
          <a:xfrm>
            <a:off x="2663394" y="1899151"/>
            <a:ext cx="7016436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b="1" i="0" u="none" strike="noStrike" cap="none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Objetivo Específico: </a:t>
            </a:r>
            <a:r>
              <a:rPr lang="es-E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Fortalecer los medios de comunicación y seguimiento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FF1342-F748-1E4D-EBFA-D250EF3EFA00}"/>
              </a:ext>
            </a:extLst>
          </p:cNvPr>
          <p:cNvSpPr txBox="1"/>
          <p:nvPr/>
        </p:nvSpPr>
        <p:spPr>
          <a:xfrm>
            <a:off x="901388" y="2569625"/>
            <a:ext cx="1038922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Actividades Realizadas </a:t>
            </a:r>
            <a:endParaRPr lang="es-ES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1" i="0" u="none" strike="noStrike" cap="none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 Articulación con el SENA se ha hecho intervención  y se han realizado encuestas para caracterizar y estudiar necesidades comerciales del Gran Centro Comercial Villa de Las Palmas, Parque, Plazas de Mercado (Central, Auxiliar y Campesina. Junto con Cámara de Comercio y el Sena haciendo un trabajo articulado para más de 800 personas			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Aniversario No 7 del Gran Centro Comercial Villa de la Palmas, 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Aniversario No 9 de los emprendedores del Parque La Factoría </a:t>
            </a:r>
            <a:endParaRPr lang="es-E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Aniversario No 71 de las Plazas de Mercado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Festival del Pollo Plaza Central 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 de adjudicaciones Centro Comercial Villa de as Palmas y Plazas de Mercado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Convocatorias SENA  (Fondo Emprender y Campesena)</a:t>
            </a:r>
          </a:p>
          <a:p>
            <a:pPr marL="285750" indent="-285750" algn="just">
              <a:buSzPts val="1700"/>
              <a:buFont typeface="Arial"/>
              <a:buChar char="•"/>
            </a:pP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Realización del Foro Economías Populares y Campesinas en articulación con el SENA Y la Cámara de Comercio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Recuperación de Cartera Plazas de Mercado y Gran Centro Comercial Villa de las Palmas</a:t>
            </a:r>
          </a:p>
          <a:p>
            <a:pPr marL="285750" indent="-285750" algn="just">
              <a:buSzPts val="1700"/>
              <a:buFont typeface="Arial"/>
              <a:buChar char="•"/>
            </a:pP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Festival de Plantas Medicinales Plaza Central de Mercado</a:t>
            </a:r>
            <a:endParaRPr lang="es-CO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lang="es-ES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lang="es-ES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endParaRPr lang="es-ES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s-ES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84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DE612696-D7AD-16BE-1791-1E26175DD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D60BE08A-8F7F-93B3-5CCA-3AC393972A15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87563100-74F2-3F08-6434-FAC8AF1508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3;g20e18568cc4_0_83">
            <a:extLst>
              <a:ext uri="{FF2B5EF4-FFF2-40B4-BE49-F238E27FC236}">
                <a16:creationId xmlns:a16="http://schemas.microsoft.com/office/drawing/2014/main" id="{41E083A0-05A9-E06B-E54C-7AA39494E250}"/>
              </a:ext>
            </a:extLst>
          </p:cNvPr>
          <p:cNvSpPr txBox="1"/>
          <p:nvPr/>
        </p:nvSpPr>
        <p:spPr>
          <a:xfrm>
            <a:off x="4284603" y="856785"/>
            <a:ext cx="36227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EVIDENCIAS FOTOGRÁFICAS</a:t>
            </a:r>
            <a:endParaRPr sz="1600" b="1" i="0" u="none" strike="noStrike" cap="none" dirty="0">
              <a:solidFill>
                <a:srgbClr val="54813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14;g20e18568cc4_0_83">
            <a:extLst>
              <a:ext uri="{FF2B5EF4-FFF2-40B4-BE49-F238E27FC236}">
                <a16:creationId xmlns:a16="http://schemas.microsoft.com/office/drawing/2014/main" id="{90692ABC-31DD-A138-DC32-146A2CCB42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6216" b="43045"/>
          <a:stretch/>
        </p:blipFill>
        <p:spPr>
          <a:xfrm>
            <a:off x="2849578" y="1415541"/>
            <a:ext cx="2838503" cy="201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18;g20e18568cc4_0_83">
            <a:extLst>
              <a:ext uri="{FF2B5EF4-FFF2-40B4-BE49-F238E27FC236}">
                <a16:creationId xmlns:a16="http://schemas.microsoft.com/office/drawing/2014/main" id="{801C68C6-BB0C-F213-6EB0-9E80E1F8EC1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36103" y="1246207"/>
            <a:ext cx="1667018" cy="218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9;g20e18568cc4_0_83">
            <a:extLst>
              <a:ext uri="{FF2B5EF4-FFF2-40B4-BE49-F238E27FC236}">
                <a16:creationId xmlns:a16="http://schemas.microsoft.com/office/drawing/2014/main" id="{67BE03AA-8BB3-1F51-ACD7-0AD9E6158DE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14115" y="3885228"/>
            <a:ext cx="2393416" cy="234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6;g20e18568cc4_0_83" descr="Puede ser una imagen de 5 personas y texto">
            <a:extLst>
              <a:ext uri="{FF2B5EF4-FFF2-40B4-BE49-F238E27FC236}">
                <a16:creationId xmlns:a16="http://schemas.microsoft.com/office/drawing/2014/main" id="{673351DE-4AF5-6823-02E7-8F3DF0E7036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48126" y="1575435"/>
            <a:ext cx="3124314" cy="185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078821-5E93-0503-03CA-6FBB7FDF08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660" y="3885228"/>
            <a:ext cx="3314892" cy="20181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C4CB549-7009-EC0B-172B-9440B25466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2915" y="3885227"/>
            <a:ext cx="4024834" cy="201817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9F06E4E-1264-8DFD-0303-5E67C5FCA927}"/>
              </a:ext>
            </a:extLst>
          </p:cNvPr>
          <p:cNvSpPr txBox="1"/>
          <p:nvPr/>
        </p:nvSpPr>
        <p:spPr>
          <a:xfrm>
            <a:off x="2640081" y="3464577"/>
            <a:ext cx="34158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Articulación SENA y Cámara de Comercio </a:t>
            </a:r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25FE8D-27AB-D8E1-7028-29E115488868}"/>
              </a:ext>
            </a:extLst>
          </p:cNvPr>
          <p:cNvSpPr txBox="1"/>
          <p:nvPr/>
        </p:nvSpPr>
        <p:spPr>
          <a:xfrm>
            <a:off x="6096000" y="3503225"/>
            <a:ext cx="2838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Encuesta Empresarial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F41CD9-68F0-F0E8-DB90-C8A2CD54BE68}"/>
              </a:ext>
            </a:extLst>
          </p:cNvPr>
          <p:cNvSpPr txBox="1"/>
          <p:nvPr/>
        </p:nvSpPr>
        <p:spPr>
          <a:xfrm>
            <a:off x="8324440" y="350322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9 Aniversario Parque de la Factoría </a:t>
            </a:r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4E65DD6-CAA2-CCE4-5269-81096097FC12}"/>
              </a:ext>
            </a:extLst>
          </p:cNvPr>
          <p:cNvSpPr txBox="1"/>
          <p:nvPr/>
        </p:nvSpPr>
        <p:spPr>
          <a:xfrm>
            <a:off x="4423938" y="6010855"/>
            <a:ext cx="2711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71 aniversario Plazas de Mercado</a:t>
            </a:r>
            <a:endParaRPr lang="es-CO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0081B23-0B49-73B6-E413-8F79C69D014E}"/>
              </a:ext>
            </a:extLst>
          </p:cNvPr>
          <p:cNvSpPr txBox="1"/>
          <p:nvPr/>
        </p:nvSpPr>
        <p:spPr>
          <a:xfrm>
            <a:off x="312738" y="5895614"/>
            <a:ext cx="7207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7</a:t>
            </a:r>
            <a:r>
              <a:rPr lang="es-ES" sz="1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s-ES" sz="8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</a:t>
            </a:r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Aniversario Centro Comercial Villa de las Palmas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67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>
          <a:extLst>
            <a:ext uri="{FF2B5EF4-FFF2-40B4-BE49-F238E27FC236}">
              <a16:creationId xmlns:a16="http://schemas.microsoft.com/office/drawing/2014/main" id="{9AA7D388-0862-51C1-E270-A257520FD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ECD95403-593D-0D8E-FD5E-D67C4E3B3A97}"/>
              </a:ext>
            </a:extLst>
          </p:cNvPr>
          <p:cNvSpPr/>
          <p:nvPr/>
        </p:nvSpPr>
        <p:spPr>
          <a:xfrm>
            <a:off x="1276723" y="954592"/>
            <a:ext cx="1124833" cy="1317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4505FD17-8C83-F1C1-36AB-136B2D19202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406" b="31606"/>
          <a:stretch/>
        </p:blipFill>
        <p:spPr>
          <a:xfrm>
            <a:off x="1193176" y="1226076"/>
            <a:ext cx="1302350" cy="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3;g20e18568cc4_0_83">
            <a:extLst>
              <a:ext uri="{FF2B5EF4-FFF2-40B4-BE49-F238E27FC236}">
                <a16:creationId xmlns:a16="http://schemas.microsoft.com/office/drawing/2014/main" id="{5787523A-FC9A-7A12-5D80-E6EE6EDAC036}"/>
              </a:ext>
            </a:extLst>
          </p:cNvPr>
          <p:cNvSpPr txBox="1"/>
          <p:nvPr/>
        </p:nvSpPr>
        <p:spPr>
          <a:xfrm>
            <a:off x="4284603" y="856785"/>
            <a:ext cx="36227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48135"/>
                </a:solidFill>
                <a:latin typeface="+mj-lt"/>
                <a:ea typeface="Calibri"/>
                <a:cs typeface="Calibri"/>
                <a:sym typeface="Calibri"/>
              </a:rPr>
              <a:t>EVIDENCIAS FOTOGRÁFICAS</a:t>
            </a:r>
            <a:endParaRPr sz="1600" b="1" i="0" u="none" strike="noStrike" cap="none" dirty="0">
              <a:solidFill>
                <a:srgbClr val="548135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A91D29-730A-C2EA-565B-DF1D27380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970" y="1613378"/>
            <a:ext cx="2668905" cy="16478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CB2ADB-88DF-7C79-07E5-93531DF51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656" y="1635790"/>
            <a:ext cx="2781300" cy="16700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391544A-2482-9C61-7B01-CA93EC42D914}"/>
              </a:ext>
            </a:extLst>
          </p:cNvPr>
          <p:cNvSpPr txBox="1"/>
          <p:nvPr/>
        </p:nvSpPr>
        <p:spPr>
          <a:xfrm>
            <a:off x="4348644" y="330584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Foro Economía Populares y Campesinas</a:t>
            </a:r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629BFA4-B881-337C-E91D-106CE48F5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2445" y="4051585"/>
            <a:ext cx="3067050" cy="158115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FCD9E50-95EE-597E-A6C3-171B138CA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8147" y="3715554"/>
            <a:ext cx="1824318" cy="271567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1258A0B-31DF-984B-7B17-2128EDEF5FBB}"/>
              </a:ext>
            </a:extLst>
          </p:cNvPr>
          <p:cNvSpPr txBox="1"/>
          <p:nvPr/>
        </p:nvSpPr>
        <p:spPr>
          <a:xfrm>
            <a:off x="3344956" y="568183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Festival del Pollo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0741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1152</Words>
  <Application>Microsoft Office PowerPoint</Application>
  <PresentationFormat>Panorámica</PresentationFormat>
  <Paragraphs>137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Javier</dc:creator>
  <cp:lastModifiedBy>Luzby</cp:lastModifiedBy>
  <cp:revision>10</cp:revision>
  <dcterms:created xsi:type="dcterms:W3CDTF">2024-01-04T02:24:00Z</dcterms:created>
  <dcterms:modified xsi:type="dcterms:W3CDTF">2024-12-06T22:15:16Z</dcterms:modified>
</cp:coreProperties>
</file>